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Roboto"/>
      <p:regular r:id="rId21"/>
      <p:bold r:id="rId22"/>
      <p:italic r:id="rId23"/>
      <p:boldItalic r:id="rId24"/>
    </p:embeddedFont>
    <p:embeddedFont>
      <p:font typeface="Merriweather"/>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oboto-bold.fntdata"/><Relationship Id="rId21" Type="http://schemas.openxmlformats.org/officeDocument/2006/relationships/font" Target="fonts/Roboto-regular.fntdata"/><Relationship Id="rId24" Type="http://schemas.openxmlformats.org/officeDocument/2006/relationships/font" Target="fonts/Roboto-boldItalic.fntdata"/><Relationship Id="rId23"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erriweather-bold.fntdata"/><Relationship Id="rId25" Type="http://schemas.openxmlformats.org/officeDocument/2006/relationships/font" Target="fonts/Merriweather-regular.fntdata"/><Relationship Id="rId28" Type="http://schemas.openxmlformats.org/officeDocument/2006/relationships/font" Target="fonts/Merriweather-boldItalic.fntdata"/><Relationship Id="rId27" Type="http://schemas.openxmlformats.org/officeDocument/2006/relationships/font" Target="fonts/Merriweather-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Tai</a:t>
            </a:r>
            <a:endParaRPr/>
          </a:p>
          <a:p>
            <a:pPr indent="0" lvl="0" marL="0" rtl="0" algn="l">
              <a:spcBef>
                <a:spcPts val="0"/>
              </a:spcBef>
              <a:spcAft>
                <a:spcPts val="0"/>
              </a:spcAft>
              <a:buNone/>
            </a:pPr>
            <a:r>
              <a:rPr lang="en"/>
              <a:t>Hello and welcome everyone. My name is Tai Martinez and this is my co-lead Matt Ellison. This semester we worked with Champlain Tours...Next slide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4842e84099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4842e84099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Matt</a:t>
            </a:r>
            <a:endParaRPr/>
          </a:p>
          <a:p>
            <a:pPr indent="0" lvl="0" marL="0" rtl="0" algn="l">
              <a:spcBef>
                <a:spcPts val="0"/>
              </a:spcBef>
              <a:spcAft>
                <a:spcPts val="0"/>
              </a:spcAft>
              <a:buNone/>
            </a:pPr>
            <a:r>
              <a:rPr lang="en"/>
              <a:t>Hand it over to justin, who will discuss the app wireframe prototype he constructed</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4842e84099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4842e84099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Justin</a:t>
            </a:r>
            <a:endParaRPr/>
          </a:p>
          <a:p>
            <a:pPr indent="0" lvl="0" marL="0" rtl="0" algn="l">
              <a:spcBef>
                <a:spcPts val="0"/>
              </a:spcBef>
              <a:spcAft>
                <a:spcPts val="0"/>
              </a:spcAft>
              <a:buNone/>
            </a:pPr>
            <a:r>
              <a:rPr lang="en"/>
              <a:t>Intro: The first step in the app creation process, and satisfying the minimum requirements of our charter was creating a prototype of the app, a basic wireframe of sorts of all the pages.</a:t>
            </a:r>
            <a:endParaRPr/>
          </a:p>
          <a:p>
            <a:pPr indent="0" lvl="0" marL="0" rtl="0" algn="l">
              <a:spcBef>
                <a:spcPts val="0"/>
              </a:spcBef>
              <a:spcAft>
                <a:spcPts val="0"/>
              </a:spcAft>
              <a:buNone/>
            </a:pPr>
            <a:r>
              <a:rPr lang="en"/>
              <a:t>Middle: (explain each section)</a:t>
            </a:r>
            <a:endParaRPr/>
          </a:p>
          <a:p>
            <a:pPr indent="0" lvl="0" marL="0" rtl="0" algn="l">
              <a:spcBef>
                <a:spcPts val="0"/>
              </a:spcBef>
              <a:spcAft>
                <a:spcPts val="0"/>
              </a:spcAft>
              <a:buNone/>
            </a:pPr>
            <a:r>
              <a:rPr lang="en"/>
              <a:t>Outro: We far exceeded the charter, as we created a fully functioning cross platform app that is more than just a few pictures as seen here.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4842e84099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4842e84099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Quintin - </a:t>
            </a:r>
            <a:endParaRPr/>
          </a:p>
          <a:p>
            <a:pPr indent="0" lvl="0" marL="0" rtl="0" algn="l">
              <a:spcBef>
                <a:spcPts val="0"/>
              </a:spcBef>
              <a:spcAft>
                <a:spcPts val="0"/>
              </a:spcAft>
              <a:buNone/>
            </a:pPr>
            <a:r>
              <a:rPr lang="en"/>
              <a:t>Intro: Our app was coded in such a way that allowed for our code to work on both iOS and android devices. </a:t>
            </a:r>
            <a:endParaRPr/>
          </a:p>
          <a:p>
            <a:pPr indent="0" lvl="0" marL="0" rtl="0" algn="l">
              <a:spcBef>
                <a:spcPts val="0"/>
              </a:spcBef>
              <a:spcAft>
                <a:spcPts val="0"/>
              </a:spcAft>
              <a:buNone/>
            </a:pPr>
            <a:r>
              <a:rPr lang="en"/>
              <a:t>(Middle) Explain how this is the main screen a user sees when they log in, how it pulls the name of the user *from the server* and their trip/tours *from the server*</a:t>
            </a:r>
            <a:endParaRPr/>
          </a:p>
          <a:p>
            <a:pPr indent="0" lvl="0" marL="0" rtl="0" algn="l">
              <a:spcBef>
                <a:spcPts val="0"/>
              </a:spcBef>
              <a:spcAft>
                <a:spcPts val="0"/>
              </a:spcAft>
              <a:buNone/>
            </a:pPr>
            <a:r>
              <a:rPr lang="en"/>
              <a:t>Outro: The app pulls data from the server, of which is easily managed through an online dashboard we created.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48765acd8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48765acd8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Brendan - </a:t>
            </a:r>
            <a:endParaRPr/>
          </a:p>
          <a:p>
            <a:pPr indent="0" lvl="0" marL="0" rtl="0" algn="l">
              <a:spcBef>
                <a:spcPts val="0"/>
              </a:spcBef>
              <a:spcAft>
                <a:spcPts val="0"/>
              </a:spcAft>
              <a:buNone/>
            </a:pPr>
            <a:r>
              <a:rPr lang="en"/>
              <a:t>Intro: With the app, we required a backend for communication to consist between users, and to store data. The dashboard works with the iOS/Android apps at the same time. </a:t>
            </a:r>
            <a:endParaRPr/>
          </a:p>
          <a:p>
            <a:pPr indent="0" lvl="0" marL="0" rtl="0" algn="l">
              <a:spcBef>
                <a:spcPts val="0"/>
              </a:spcBef>
              <a:spcAft>
                <a:spcPts val="0"/>
              </a:spcAft>
              <a:buNone/>
            </a:pPr>
            <a:r>
              <a:rPr lang="en"/>
              <a:t>Outro: Through this dashboard, our client and his employees can access and modify information displayed on the app, and information about registered users/tour guests.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48765acd8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48765acd8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Brendan</a:t>
            </a:r>
            <a:endParaRPr/>
          </a:p>
          <a:p>
            <a:pPr indent="0" lvl="0" marL="0" rtl="0" algn="l">
              <a:spcBef>
                <a:spcPts val="0"/>
              </a:spcBef>
              <a:spcAft>
                <a:spcPts val="0"/>
              </a:spcAft>
              <a:buNone/>
            </a:pPr>
            <a:r>
              <a:rPr lang="en"/>
              <a:t>Intro: Each screen of the dashboard is </a:t>
            </a:r>
            <a:r>
              <a:rPr lang="en"/>
              <a:t>similar</a:t>
            </a:r>
            <a:r>
              <a:rPr lang="en"/>
              <a:t>, displaying a different data point. </a:t>
            </a:r>
            <a:endParaRPr/>
          </a:p>
          <a:p>
            <a:pPr indent="0" lvl="0" marL="0" rtl="0" algn="l">
              <a:spcBef>
                <a:spcPts val="0"/>
              </a:spcBef>
              <a:spcAft>
                <a:spcPts val="0"/>
              </a:spcAft>
              <a:buNone/>
            </a:pPr>
            <a:r>
              <a:rPr lang="en"/>
              <a:t>Middle: (Talk about various data points, API)</a:t>
            </a:r>
            <a:endParaRPr/>
          </a:p>
          <a:p>
            <a:pPr indent="0" lvl="0" marL="0" rtl="0" algn="l">
              <a:spcBef>
                <a:spcPts val="0"/>
              </a:spcBef>
              <a:spcAft>
                <a:spcPts val="0"/>
              </a:spcAft>
              <a:buNone/>
            </a:pPr>
            <a:r>
              <a:rPr lang="en"/>
              <a:t>Outro: All of this setup was necessary to drive the app so that it could access data from the cloud across devices; and so the app could easily be managed from a web interface much like a website builder, except its for the app.</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4842e84099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4842e84099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Justin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4842e84099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4842e84099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Tai</a:t>
            </a:r>
            <a:endParaRPr/>
          </a:p>
          <a:p>
            <a:pPr indent="0" lvl="0" marL="0" rtl="0" algn="l">
              <a:spcBef>
                <a:spcPts val="0"/>
              </a:spcBef>
              <a:spcAft>
                <a:spcPts val="0"/>
              </a:spcAft>
              <a:buNone/>
            </a:pPr>
            <a:r>
              <a:rPr lang="en"/>
              <a:t>Champlain Tours is a travel agency owned and operated by our client Keith Neil out of Burlington, Vermont. Champlain Tours focuses on a stress-free global travel experience with trips ranging from exotic vacation </a:t>
            </a:r>
            <a:r>
              <a:rPr lang="en"/>
              <a:t>experiences</a:t>
            </a:r>
            <a:r>
              <a:rPr lang="en"/>
              <a:t> to philanthropic service trips. (next slide)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4842e84099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4842e8409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Matt and Tai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Tai: This semester, two great BI teams got the opportunity working with Keith and Champlain Tours. I’ll let Matt introduce the App Team… (then I’ll introduce the SEO Team) -&gt; Next Slide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4842e84099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4842e84099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Tai: For the SEO team, our goal was to help grow the company by increasing web presence and help optimize SEO through social media and marketing. We accomplished these goals with several deliverables. The first being extensive research including how to optimize SEO, how social media platforms prioritize posts, and when the best time to post is just to name a few. The second deliverable is setting up Facebook community group pages. These community pages connect past customers and provide a place to share common posts about trips. The third deliverable is various slogans that can be used across all social media platforms, in </a:t>
            </a:r>
            <a:r>
              <a:rPr lang="en"/>
              <a:t>advertisements</a:t>
            </a:r>
            <a:r>
              <a:rPr lang="en"/>
              <a:t>, and merchandise. The fourth deliverable is a way to automatically post to social media using the Buffer.com application. (Next Slide) Keith explained how it was often difficult to alway be active on social media because he is the sole operator of Champlain Tours so we created a buffer account that can post to Facebook, Instagram, and Twitter at the same time either immediately or based on a specific schedule. I will now pass it over to Gavin who will explain our next deliverable with social media. </a:t>
            </a:r>
            <a:endParaRPr/>
          </a:p>
          <a:p>
            <a:pPr indent="0" lvl="0" marL="0" rtl="0" algn="l">
              <a:spcBef>
                <a:spcPts val="0"/>
              </a:spcBef>
              <a:spcAft>
                <a:spcPts val="0"/>
              </a:spcAft>
              <a:buNone/>
            </a:pPr>
            <a:r>
              <a:rPr lang="en"/>
              <a:t>Gavin: Social Media and Advs</a:t>
            </a:r>
            <a:endParaRPr/>
          </a:p>
          <a:p>
            <a:pPr indent="0" lvl="0" marL="0" rtl="0" algn="l">
              <a:spcBef>
                <a:spcPts val="0"/>
              </a:spcBef>
              <a:spcAft>
                <a:spcPts val="0"/>
              </a:spcAft>
              <a:buNone/>
            </a:pPr>
            <a:r>
              <a:rPr lang="en"/>
              <a:t>Sam: Targeted Ads and Logos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486a5d734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486a5d734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Tai: (Script on Previous slide)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487edee643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487edee643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Gavin</a:t>
            </a:r>
            <a:endParaRPr/>
          </a:p>
          <a:p>
            <a:pPr indent="0" lvl="0" marL="0" rtl="0" algn="l">
              <a:spcBef>
                <a:spcPts val="0"/>
              </a:spcBef>
              <a:spcAft>
                <a:spcPts val="0"/>
              </a:spcAft>
              <a:buNone/>
            </a:pPr>
            <a:r>
              <a:rPr lang="en"/>
              <a:t>How to guides: In conducting research for social media, we created multiple step by step guides for Keith to use in order to improve his social media presence. These guides included the best times and best days to publish posts on each account, being twitter, facebook, and instagram. We also researched how to receive more interactions on posts, which would lead to an increase in his social media following. </a:t>
            </a:r>
            <a:endParaRPr/>
          </a:p>
          <a:p>
            <a:pPr indent="0" lvl="0" marL="0" rtl="0" algn="l">
              <a:spcBef>
                <a:spcPts val="0"/>
              </a:spcBef>
              <a:spcAft>
                <a:spcPts val="0"/>
              </a:spcAft>
              <a:buNone/>
            </a:pPr>
            <a:r>
              <a:rPr lang="en"/>
              <a:t>Example Posts: </a:t>
            </a:r>
            <a:endParaRPr/>
          </a:p>
          <a:p>
            <a:pPr indent="0" lvl="0" marL="0" rtl="0" algn="l">
              <a:spcBef>
                <a:spcPts val="0"/>
              </a:spcBef>
              <a:spcAft>
                <a:spcPts val="0"/>
              </a:spcAft>
              <a:buNone/>
            </a:pPr>
            <a:r>
              <a:rPr lang="en"/>
              <a:t>Along with the how to guides, we created example posts, based on the information we gathered, that Keith can use to base his future posts off of. These were created accounting for all the information we gathered based on each social media platform. A couple examples we made can be seen here on the right.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4853614f1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4853614f1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Gavin</a:t>
            </a:r>
            <a:endParaRPr/>
          </a:p>
          <a:p>
            <a:pPr indent="0" lvl="0" marL="0" rtl="0" algn="l">
              <a:spcBef>
                <a:spcPts val="0"/>
              </a:spcBef>
              <a:spcAft>
                <a:spcPts val="0"/>
              </a:spcAft>
              <a:buNone/>
            </a:pPr>
            <a:r>
              <a:rPr lang="en"/>
              <a:t>After showing Keith our how to guides and example posts, he asked if we could each create a handful of ads for some of his upcoming trips. Each of us on the SEO team created 3 ads for 3 different trips. One of those ads can be seen here on the left. We also decided to create just a general ad, which can be seen on the right, for the company to show some upcoming trips all in one, and to just draw in more volume to book trips. We also made an ad to advertise the upcoming release of the app that is being developed so Keith consumer base can be aware of that if they choose to go another trip in the future. I’m now going to pass it over to Sam to discuss some ads we created focused on targeted audiences.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486a5d734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486a5d734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a:t>
            </a:r>
            <a:endParaRPr/>
          </a:p>
          <a:p>
            <a:pPr indent="457200" lvl="0" marL="0" rtl="0" algn="just">
              <a:lnSpc>
                <a:spcPct val="115000"/>
              </a:lnSpc>
              <a:spcBef>
                <a:spcPts val="0"/>
              </a:spcBef>
              <a:spcAft>
                <a:spcPts val="0"/>
              </a:spcAft>
              <a:buNone/>
            </a:pPr>
            <a:r>
              <a:rPr lang="en"/>
              <a:t>In response to research regarding the demographics of Keith’s users, as well as feedback from the professors, we adjusted our ads to target specific customers. First, we found that Keith’s user base (people ages 55 to 85) use Facebook over other social media sites. Therefore, we adjusted our ads’ text to reside within images and chose visually interesting background pictures to draw the audience’s eye.We’ve seen that these adjustments work well for ads posted on the site because images are what’s most visible. We also restricted ourselves to using a limited set of sans serif fonts. We found fonts that improved readability those visually impaired, building the visual attractiveness of our advertisements.</a:t>
            </a:r>
            <a:endParaRPr/>
          </a:p>
          <a:p>
            <a:pPr indent="0" lvl="0" marL="0" rtl="0" algn="just">
              <a:lnSpc>
                <a:spcPct val="115000"/>
              </a:lnSpc>
              <a:spcBef>
                <a:spcPts val="0"/>
              </a:spcBef>
              <a:spcAft>
                <a:spcPts val="0"/>
              </a:spcAft>
              <a:buClr>
                <a:srgbClr val="000000"/>
              </a:buClr>
              <a:buSzPts val="1100"/>
              <a:buFont typeface="Arial"/>
              <a:buNone/>
            </a:pPr>
            <a:r>
              <a:rPr lang="en"/>
              <a:t>	We created a few advertisements which supposed the children were customers and their parents were the users. For these, we altered the visual style as well as the language to appeal to giving back to one’s family.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4853614f1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4853614f1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a:t>
            </a:r>
            <a:endParaRPr/>
          </a:p>
          <a:p>
            <a:pPr indent="0" lvl="0" marL="0" rtl="0" algn="just">
              <a:lnSpc>
                <a:spcPct val="115000"/>
              </a:lnSpc>
              <a:spcBef>
                <a:spcPts val="0"/>
              </a:spcBef>
              <a:spcAft>
                <a:spcPts val="0"/>
              </a:spcAft>
              <a:buNone/>
            </a:pPr>
            <a:r>
              <a:rPr lang="en"/>
              <a:t>And to serve as a capstone for Keith’s marketing portfolio, we designed a new company and app logo for Champlain Tours. This began with identifying the key traits of the existing logo, and finding new ways to represent them in our own designs. We wanted a logo that suggests “safety in travel”. Therefore, we integrated the life preserver into several designs. After the team made dozens of prototypes, we took them to Keith for feedback. We refined the best design into what you see on the slide.</a:t>
            </a:r>
            <a:endParaRPr/>
          </a:p>
          <a:p>
            <a:pPr indent="0" lvl="0" marL="0" rtl="0" algn="just">
              <a:lnSpc>
                <a:spcPct val="115000"/>
              </a:lnSpc>
              <a:spcBef>
                <a:spcPts val="0"/>
              </a:spcBef>
              <a:spcAft>
                <a:spcPts val="0"/>
              </a:spcAft>
              <a:buNone/>
            </a:pPr>
            <a:r>
              <a:rPr lang="en"/>
              <a:t>	Because Keith wants to expand his business’ identity through merchandise, we modified copies of the final logos into black-and-white variants. Keith can use these images to easily print or embroider the new logos onto shirts, hats, and other items.</a:t>
            </a:r>
            <a:endParaRPr/>
          </a:p>
          <a:p>
            <a:pPr indent="0" lvl="0" marL="0" rtl="0" algn="just">
              <a:lnSpc>
                <a:spcPct val="115000"/>
              </a:lnSpc>
              <a:spcBef>
                <a:spcPts val="0"/>
              </a:spcBef>
              <a:spcAft>
                <a:spcPts val="0"/>
              </a:spcAft>
              <a:buClr>
                <a:srgbClr val="000000"/>
              </a:buClr>
              <a:buSzPts val="1100"/>
              <a:buFont typeface="Arial"/>
              <a:buNone/>
            </a:pPr>
            <a:r>
              <a:rPr lang="en"/>
              <a:t>	On moving away from the app’s logo, Matt will talk about the app itself.</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311700" y="539725"/>
            <a:ext cx="8520600" cy="12825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2" name="Google Shape;12;p2"/>
          <p:cNvSpPr txBox="1"/>
          <p:nvPr>
            <p:ph idx="1" type="subTitle"/>
          </p:nvPr>
        </p:nvSpPr>
        <p:spPr>
          <a:xfrm>
            <a:off x="311700" y="1878560"/>
            <a:ext cx="4242600" cy="738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08204B"/>
        </a:solidFill>
      </p:bgPr>
    </p:bg>
    <p:spTree>
      <p:nvGrpSpPr>
        <p:cNvPr id="54" name="Shape 54"/>
        <p:cNvGrpSpPr/>
        <p:nvPr/>
      </p:nvGrpSpPr>
      <p:grpSpPr>
        <a:xfrm>
          <a:off x="0" y="0"/>
          <a:ext cx="0" cy="0"/>
          <a:chOff x="0" y="0"/>
          <a:chExt cx="0" cy="0"/>
        </a:xfrm>
      </p:grpSpPr>
      <p:sp>
        <p:nvSpPr>
          <p:cNvPr id="55" name="Google Shape;55;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p:nvPr>
            <p:ph idx="1" type="body"/>
          </p:nvPr>
        </p:nvSpPr>
        <p:spPr>
          <a:xfrm>
            <a:off x="311700" y="2121425"/>
            <a:ext cx="5334900" cy="9426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1600"/>
              </a:spcBef>
              <a:spcAft>
                <a:spcPts val="0"/>
              </a:spcAft>
              <a:buClr>
                <a:schemeClr val="accent2"/>
              </a:buClr>
              <a:buSzPts val="1100"/>
              <a:buChar char="○"/>
              <a:defRPr>
                <a:solidFill>
                  <a:schemeClr val="accent2"/>
                </a:solidFill>
              </a:defRPr>
            </a:lvl2pPr>
            <a:lvl3pPr indent="-298450" lvl="2" marL="1371600">
              <a:spcBef>
                <a:spcPts val="1600"/>
              </a:spcBef>
              <a:spcAft>
                <a:spcPts val="0"/>
              </a:spcAft>
              <a:buClr>
                <a:schemeClr val="accent2"/>
              </a:buClr>
              <a:buSzPts val="1100"/>
              <a:buChar char="■"/>
              <a:defRPr>
                <a:solidFill>
                  <a:schemeClr val="accent2"/>
                </a:solidFill>
              </a:defRPr>
            </a:lvl3pPr>
            <a:lvl4pPr indent="-298450" lvl="3" marL="1828800">
              <a:spcBef>
                <a:spcPts val="1600"/>
              </a:spcBef>
              <a:spcAft>
                <a:spcPts val="0"/>
              </a:spcAft>
              <a:buClr>
                <a:schemeClr val="accent2"/>
              </a:buClr>
              <a:buSzPts val="1100"/>
              <a:buChar char="●"/>
              <a:defRPr>
                <a:solidFill>
                  <a:schemeClr val="accent2"/>
                </a:solidFill>
              </a:defRPr>
            </a:lvl4pPr>
            <a:lvl5pPr indent="-298450" lvl="4" marL="2286000">
              <a:spcBef>
                <a:spcPts val="1600"/>
              </a:spcBef>
              <a:spcAft>
                <a:spcPts val="0"/>
              </a:spcAft>
              <a:buClr>
                <a:schemeClr val="accent2"/>
              </a:buClr>
              <a:buSzPts val="1100"/>
              <a:buChar char="○"/>
              <a:defRPr>
                <a:solidFill>
                  <a:schemeClr val="accent2"/>
                </a:solidFill>
              </a:defRPr>
            </a:lvl5pPr>
            <a:lvl6pPr indent="-298450" lvl="5" marL="2743200">
              <a:spcBef>
                <a:spcPts val="1600"/>
              </a:spcBef>
              <a:spcAft>
                <a:spcPts val="0"/>
              </a:spcAft>
              <a:buClr>
                <a:schemeClr val="accent2"/>
              </a:buClr>
              <a:buSzPts val="1100"/>
              <a:buChar char="■"/>
              <a:defRPr>
                <a:solidFill>
                  <a:schemeClr val="accent2"/>
                </a:solidFill>
              </a:defRPr>
            </a:lvl6pPr>
            <a:lvl7pPr indent="-298450" lvl="6" marL="3200400">
              <a:spcBef>
                <a:spcPts val="1600"/>
              </a:spcBef>
              <a:spcAft>
                <a:spcPts val="0"/>
              </a:spcAft>
              <a:buClr>
                <a:schemeClr val="accent2"/>
              </a:buClr>
              <a:buSzPts val="1100"/>
              <a:buChar char="●"/>
              <a:defRPr>
                <a:solidFill>
                  <a:schemeClr val="accent2"/>
                </a:solidFill>
              </a:defRPr>
            </a:lvl7pPr>
            <a:lvl8pPr indent="-298450" lvl="7" marL="3657600">
              <a:spcBef>
                <a:spcPts val="1600"/>
              </a:spcBef>
              <a:spcAft>
                <a:spcPts val="0"/>
              </a:spcAft>
              <a:buClr>
                <a:schemeClr val="accent2"/>
              </a:buClr>
              <a:buSzPts val="1100"/>
              <a:buChar char="○"/>
              <a:defRPr>
                <a:solidFill>
                  <a:schemeClr val="accent2"/>
                </a:solidFill>
              </a:defRPr>
            </a:lvl8pPr>
            <a:lvl9pPr indent="-298450" lvl="8" marL="4114800">
              <a:spcBef>
                <a:spcPts val="1600"/>
              </a:spcBef>
              <a:spcAft>
                <a:spcPts val="1600"/>
              </a:spcAft>
              <a:buClr>
                <a:schemeClr val="accent2"/>
              </a:buClr>
              <a:buSzPts val="1100"/>
              <a:buChar char="■"/>
              <a:defRPr>
                <a:solidFill>
                  <a:schemeClr val="accent2"/>
                </a:solidFill>
              </a:defRPr>
            </a:lvl9pPr>
          </a:lstStyle>
          <a:p/>
        </p:txBody>
      </p:sp>
      <p:sp>
        <p:nvSpPr>
          <p:cNvPr id="57" name="Google Shape;5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14" name="Shape 14"/>
        <p:cNvGrpSpPr/>
        <p:nvPr/>
      </p:nvGrpSpPr>
      <p:grpSpPr>
        <a:xfrm>
          <a:off x="0" y="0"/>
          <a:ext cx="0" cy="0"/>
          <a:chOff x="0" y="0"/>
          <a:chExt cx="0" cy="0"/>
        </a:xfrm>
      </p:grpSpPr>
      <p:sp>
        <p:nvSpPr>
          <p:cNvPr id="15" name="Google Shape;15;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7" name="Google Shape;17;p3"/>
          <p:cNvSpPr txBox="1"/>
          <p:nvPr>
            <p:ph type="title"/>
          </p:nvPr>
        </p:nvSpPr>
        <p:spPr>
          <a:xfrm>
            <a:off x="311700" y="539725"/>
            <a:ext cx="8520600" cy="12825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rgbClr val="082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rgbClr val="08204B"/>
          </a:solidFill>
          <a:ln>
            <a:noFill/>
          </a:ln>
        </p:spPr>
      </p:sp>
      <p:sp>
        <p:nvSpPr>
          <p:cNvPr id="23" name="Google Shape;23;p4"/>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4" name="Google Shape;24;p4"/>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rgbClr val="082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9" name="Google Shape;29;p5"/>
          <p:cNvSpPr txBox="1"/>
          <p:nvPr>
            <p:ph idx="1" type="body"/>
          </p:nvPr>
        </p:nvSpPr>
        <p:spPr>
          <a:xfrm>
            <a:off x="311700" y="1505700"/>
            <a:ext cx="3999900" cy="3076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5"/>
          <p:cNvSpPr txBox="1"/>
          <p:nvPr>
            <p:ph idx="2" type="body"/>
          </p:nvPr>
        </p:nvSpPr>
        <p:spPr>
          <a:xfrm>
            <a:off x="4832400" y="1505700"/>
            <a:ext cx="3999900" cy="3076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rgbClr val="082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rgbClr val="082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txBox="1"/>
          <p:nvPr>
            <p:ph type="title"/>
          </p:nvPr>
        </p:nvSpPr>
        <p:spPr>
          <a:xfrm>
            <a:off x="311725" y="500925"/>
            <a:ext cx="3127500" cy="1829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9" name="Google Shape;39;p7"/>
          <p:cNvSpPr txBox="1"/>
          <p:nvPr>
            <p:ph idx="1" type="body"/>
          </p:nvPr>
        </p:nvSpPr>
        <p:spPr>
          <a:xfrm>
            <a:off x="311700" y="2390650"/>
            <a:ext cx="3127500" cy="229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1600"/>
              </a:spcBef>
              <a:spcAft>
                <a:spcPts val="0"/>
              </a:spcAft>
              <a:buClr>
                <a:schemeClr val="accent2"/>
              </a:buClr>
              <a:buSzPts val="1100"/>
              <a:buChar char="○"/>
              <a:defRPr>
                <a:solidFill>
                  <a:schemeClr val="accent2"/>
                </a:solidFill>
              </a:defRPr>
            </a:lvl2pPr>
            <a:lvl3pPr indent="-298450" lvl="2" marL="1371600">
              <a:spcBef>
                <a:spcPts val="1600"/>
              </a:spcBef>
              <a:spcAft>
                <a:spcPts val="0"/>
              </a:spcAft>
              <a:buClr>
                <a:schemeClr val="accent2"/>
              </a:buClr>
              <a:buSzPts val="1100"/>
              <a:buChar char="■"/>
              <a:defRPr>
                <a:solidFill>
                  <a:schemeClr val="accent2"/>
                </a:solidFill>
              </a:defRPr>
            </a:lvl3pPr>
            <a:lvl4pPr indent="-298450" lvl="3" marL="1828800">
              <a:spcBef>
                <a:spcPts val="1600"/>
              </a:spcBef>
              <a:spcAft>
                <a:spcPts val="0"/>
              </a:spcAft>
              <a:buClr>
                <a:schemeClr val="accent2"/>
              </a:buClr>
              <a:buSzPts val="1100"/>
              <a:buChar char="●"/>
              <a:defRPr>
                <a:solidFill>
                  <a:schemeClr val="accent2"/>
                </a:solidFill>
              </a:defRPr>
            </a:lvl4pPr>
            <a:lvl5pPr indent="-298450" lvl="4" marL="2286000">
              <a:spcBef>
                <a:spcPts val="1600"/>
              </a:spcBef>
              <a:spcAft>
                <a:spcPts val="0"/>
              </a:spcAft>
              <a:buClr>
                <a:schemeClr val="accent2"/>
              </a:buClr>
              <a:buSzPts val="1100"/>
              <a:buChar char="○"/>
              <a:defRPr>
                <a:solidFill>
                  <a:schemeClr val="accent2"/>
                </a:solidFill>
              </a:defRPr>
            </a:lvl5pPr>
            <a:lvl6pPr indent="-298450" lvl="5" marL="2743200">
              <a:spcBef>
                <a:spcPts val="1600"/>
              </a:spcBef>
              <a:spcAft>
                <a:spcPts val="0"/>
              </a:spcAft>
              <a:buClr>
                <a:schemeClr val="accent2"/>
              </a:buClr>
              <a:buSzPts val="1100"/>
              <a:buChar char="■"/>
              <a:defRPr>
                <a:solidFill>
                  <a:schemeClr val="accent2"/>
                </a:solidFill>
              </a:defRPr>
            </a:lvl6pPr>
            <a:lvl7pPr indent="-298450" lvl="6" marL="3200400">
              <a:spcBef>
                <a:spcPts val="1600"/>
              </a:spcBef>
              <a:spcAft>
                <a:spcPts val="0"/>
              </a:spcAft>
              <a:buClr>
                <a:schemeClr val="accent2"/>
              </a:buClr>
              <a:buSzPts val="1100"/>
              <a:buChar char="●"/>
              <a:defRPr>
                <a:solidFill>
                  <a:schemeClr val="accent2"/>
                </a:solidFill>
              </a:defRPr>
            </a:lvl7pPr>
            <a:lvl8pPr indent="-298450" lvl="7" marL="3657600">
              <a:spcBef>
                <a:spcPts val="1600"/>
              </a:spcBef>
              <a:spcAft>
                <a:spcPts val="0"/>
              </a:spcAft>
              <a:buClr>
                <a:schemeClr val="accent2"/>
              </a:buClr>
              <a:buSzPts val="1100"/>
              <a:buChar char="○"/>
              <a:defRPr>
                <a:solidFill>
                  <a:schemeClr val="accent2"/>
                </a:solidFill>
              </a:defRPr>
            </a:lvl8pPr>
            <a:lvl9pPr indent="-298450" lvl="8" marL="4114800">
              <a:spcBef>
                <a:spcPts val="1600"/>
              </a:spcBef>
              <a:spcAft>
                <a:spcPts val="1600"/>
              </a:spcAft>
              <a:buClr>
                <a:schemeClr val="accent2"/>
              </a:buClr>
              <a:buSzPts val="1100"/>
              <a:buChar char="■"/>
              <a:defRPr>
                <a:solidFill>
                  <a:schemeClr val="accent2"/>
                </a:solidFill>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1" name="Shape 41"/>
        <p:cNvGrpSpPr/>
        <p:nvPr/>
      </p:nvGrpSpPr>
      <p:grpSpPr>
        <a:xfrm>
          <a:off x="0" y="0"/>
          <a:ext cx="0" cy="0"/>
          <a:chOff x="0" y="0"/>
          <a:chExt cx="0" cy="0"/>
        </a:xfrm>
      </p:grpSpPr>
      <p:sp>
        <p:nvSpPr>
          <p:cNvPr id="42" name="Google Shape;42;p8"/>
          <p:cNvSpPr txBox="1"/>
          <p:nvPr>
            <p:ph type="title"/>
          </p:nvPr>
        </p:nvSpPr>
        <p:spPr>
          <a:xfrm>
            <a:off x="311675" y="798600"/>
            <a:ext cx="6247800" cy="35463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3" name="Google Shape;43;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rgbClr val="082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9"/>
          <p:cNvSpPr txBox="1"/>
          <p:nvPr>
            <p:ph type="title"/>
          </p:nvPr>
        </p:nvSpPr>
        <p:spPr>
          <a:xfrm>
            <a:off x="311300" y="500925"/>
            <a:ext cx="3704400" cy="2049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7" name="Google Shape;47;p9"/>
          <p:cNvSpPr txBox="1"/>
          <p:nvPr>
            <p:ph idx="1" type="subTitle"/>
          </p:nvPr>
        </p:nvSpPr>
        <p:spPr>
          <a:xfrm>
            <a:off x="304800" y="2626725"/>
            <a:ext cx="3704400" cy="926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48" name="Google Shape;48;p9"/>
          <p:cNvSpPr txBox="1"/>
          <p:nvPr>
            <p:ph idx="2" type="body"/>
          </p:nvPr>
        </p:nvSpPr>
        <p:spPr>
          <a:xfrm>
            <a:off x="4879025" y="500925"/>
            <a:ext cx="3954000" cy="4111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0"/>
          <p:cNvSpPr txBox="1"/>
          <p:nvPr>
            <p:ph idx="1" type="body"/>
          </p:nvPr>
        </p:nvSpPr>
        <p:spPr>
          <a:xfrm>
            <a:off x="311700" y="4521400"/>
            <a:ext cx="7979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8.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204B"/>
        </a:solidFill>
      </p:bgPr>
    </p:bg>
    <p:spTree>
      <p:nvGrpSpPr>
        <p:cNvPr id="63" name="Shape 63"/>
        <p:cNvGrpSpPr/>
        <p:nvPr/>
      </p:nvGrpSpPr>
      <p:grpSpPr>
        <a:xfrm>
          <a:off x="0" y="0"/>
          <a:ext cx="0" cy="0"/>
          <a:chOff x="0" y="0"/>
          <a:chExt cx="0" cy="0"/>
        </a:xfrm>
      </p:grpSpPr>
      <p:sp>
        <p:nvSpPr>
          <p:cNvPr id="64" name="Google Shape;64;p13"/>
          <p:cNvSpPr txBox="1"/>
          <p:nvPr>
            <p:ph type="ctrTitle"/>
          </p:nvPr>
        </p:nvSpPr>
        <p:spPr>
          <a:xfrm>
            <a:off x="311700" y="539725"/>
            <a:ext cx="8520600" cy="12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8204B"/>
                </a:solidFill>
              </a:rPr>
              <a:t>Champlain Tours</a:t>
            </a:r>
            <a:endParaRPr>
              <a:solidFill>
                <a:srgbClr val="08204B"/>
              </a:solidFill>
            </a:endParaRPr>
          </a:p>
        </p:txBody>
      </p:sp>
      <p:sp>
        <p:nvSpPr>
          <p:cNvPr id="65" name="Google Shape;65;p13"/>
          <p:cNvSpPr txBox="1"/>
          <p:nvPr>
            <p:ph idx="1" type="subTitle"/>
          </p:nvPr>
        </p:nvSpPr>
        <p:spPr>
          <a:xfrm>
            <a:off x="311700" y="1878560"/>
            <a:ext cx="4242600" cy="73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 Dev Team Lead: </a:t>
            </a:r>
            <a:r>
              <a:rPr b="1" lang="en"/>
              <a:t>Matt Ellison</a:t>
            </a:r>
            <a:endParaRPr b="1"/>
          </a:p>
          <a:p>
            <a:pPr indent="0" lvl="0" marL="0" rtl="0" algn="l">
              <a:spcBef>
                <a:spcPts val="0"/>
              </a:spcBef>
              <a:spcAft>
                <a:spcPts val="0"/>
              </a:spcAft>
              <a:buNone/>
            </a:pPr>
            <a:r>
              <a:rPr lang="en"/>
              <a:t>SEO Team Lead: </a:t>
            </a:r>
            <a:r>
              <a:rPr b="1" lang="en"/>
              <a:t>Tai Martinez</a:t>
            </a:r>
            <a:endParaRPr b="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Goals: App Development Team</a:t>
            </a:r>
            <a:endParaRPr/>
          </a:p>
        </p:txBody>
      </p:sp>
      <p:sp>
        <p:nvSpPr>
          <p:cNvPr id="131" name="Google Shape;131;p22"/>
          <p:cNvSpPr txBox="1"/>
          <p:nvPr/>
        </p:nvSpPr>
        <p:spPr>
          <a:xfrm>
            <a:off x="316500" y="1394275"/>
            <a:ext cx="8520600" cy="3472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chemeClr val="dk2"/>
                </a:solidFill>
                <a:latin typeface="Roboto"/>
                <a:ea typeface="Roboto"/>
                <a:cs typeface="Roboto"/>
                <a:sym typeface="Roboto"/>
              </a:rPr>
              <a:t>Vision</a:t>
            </a:r>
            <a:endParaRPr sz="1800">
              <a:solidFill>
                <a:schemeClr val="dk2"/>
              </a:solidFill>
              <a:latin typeface="Roboto"/>
              <a:ea typeface="Roboto"/>
              <a:cs typeface="Roboto"/>
              <a:sym typeface="Roboto"/>
            </a:endParaRPr>
          </a:p>
          <a:p>
            <a:pPr indent="-317500" lvl="0" marL="457200" rtl="0" algn="l">
              <a:lnSpc>
                <a:spcPct val="150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Enhance the customer experience while on tours</a:t>
            </a:r>
            <a:endParaRPr>
              <a:solidFill>
                <a:schemeClr val="dk2"/>
              </a:solidFill>
              <a:latin typeface="Roboto"/>
              <a:ea typeface="Roboto"/>
              <a:cs typeface="Roboto"/>
              <a:sym typeface="Roboto"/>
            </a:endParaRPr>
          </a:p>
          <a:p>
            <a:pPr indent="-317500" lvl="0" marL="457200" rtl="0" algn="l">
              <a:lnSpc>
                <a:spcPct val="150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Provide a means for customers to locate the tour guide</a:t>
            </a:r>
            <a:endParaRPr>
              <a:solidFill>
                <a:schemeClr val="dk2"/>
              </a:solidFill>
              <a:latin typeface="Roboto"/>
              <a:ea typeface="Roboto"/>
              <a:cs typeface="Roboto"/>
              <a:sym typeface="Roboto"/>
            </a:endParaRPr>
          </a:p>
          <a:p>
            <a:pPr indent="-317500" lvl="0" marL="457200" rtl="0" algn="l">
              <a:lnSpc>
                <a:spcPct val="150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Provide a means for the tour guide to locate customers</a:t>
            </a:r>
            <a:endParaRPr>
              <a:solidFill>
                <a:schemeClr val="dk2"/>
              </a:solidFill>
              <a:latin typeface="Roboto"/>
              <a:ea typeface="Roboto"/>
              <a:cs typeface="Roboto"/>
              <a:sym typeface="Roboto"/>
            </a:endParaRPr>
          </a:p>
          <a:p>
            <a:pPr indent="-317500" lvl="0" marL="457200" rtl="0" algn="l">
              <a:lnSpc>
                <a:spcPct val="150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Provide access to their itinerary</a:t>
            </a:r>
            <a:endParaRPr>
              <a:solidFill>
                <a:schemeClr val="dk2"/>
              </a:solidFill>
              <a:latin typeface="Roboto"/>
              <a:ea typeface="Roboto"/>
              <a:cs typeface="Roboto"/>
              <a:sym typeface="Roboto"/>
            </a:endParaRPr>
          </a:p>
          <a:p>
            <a:pPr indent="-317500" lvl="0" marL="457200" rtl="0" algn="l">
              <a:lnSpc>
                <a:spcPct val="150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Add an </a:t>
            </a:r>
            <a:r>
              <a:rPr lang="en">
                <a:solidFill>
                  <a:schemeClr val="dk2"/>
                </a:solidFill>
                <a:latin typeface="Roboto"/>
                <a:ea typeface="Roboto"/>
                <a:cs typeface="Roboto"/>
                <a:sym typeface="Roboto"/>
              </a:rPr>
              <a:t>additional</a:t>
            </a:r>
            <a:r>
              <a:rPr lang="en">
                <a:solidFill>
                  <a:schemeClr val="dk2"/>
                </a:solidFill>
                <a:latin typeface="Roboto"/>
                <a:ea typeface="Roboto"/>
                <a:cs typeface="Roboto"/>
                <a:sym typeface="Roboto"/>
              </a:rPr>
              <a:t> sales channel</a:t>
            </a:r>
            <a:endParaRPr>
              <a:solidFill>
                <a:schemeClr val="dk2"/>
              </a:solidFill>
              <a:latin typeface="Roboto"/>
              <a:ea typeface="Roboto"/>
              <a:cs typeface="Roboto"/>
              <a:sym typeface="Roboto"/>
            </a:endParaRPr>
          </a:p>
          <a:p>
            <a:pPr indent="0" lvl="0" marL="0" rtl="0" algn="l">
              <a:lnSpc>
                <a:spcPct val="150000"/>
              </a:lnSpc>
              <a:spcBef>
                <a:spcPts val="0"/>
              </a:spcBef>
              <a:spcAft>
                <a:spcPts val="0"/>
              </a:spcAft>
              <a:buNone/>
            </a:pPr>
            <a:r>
              <a:rPr lang="en" sz="1800">
                <a:solidFill>
                  <a:schemeClr val="dk2"/>
                </a:solidFill>
                <a:latin typeface="Roboto"/>
                <a:ea typeface="Roboto"/>
                <a:cs typeface="Roboto"/>
                <a:sym typeface="Roboto"/>
              </a:rPr>
              <a:t>Deliverables</a:t>
            </a:r>
            <a:endParaRPr>
              <a:solidFill>
                <a:schemeClr val="dk2"/>
              </a:solidFill>
              <a:latin typeface="Roboto"/>
              <a:ea typeface="Roboto"/>
              <a:cs typeface="Roboto"/>
              <a:sym typeface="Roboto"/>
            </a:endParaRPr>
          </a:p>
          <a:p>
            <a:pPr indent="-317500" lvl="0" marL="457200" rtl="0" algn="l">
              <a:lnSpc>
                <a:spcPct val="150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Functioning cross-platform mobile application prototype</a:t>
            </a:r>
            <a:endParaRPr>
              <a:solidFill>
                <a:schemeClr val="dk2"/>
              </a:solidFill>
              <a:latin typeface="Roboto"/>
              <a:ea typeface="Roboto"/>
              <a:cs typeface="Roboto"/>
              <a:sym typeface="Roboto"/>
            </a:endParaRPr>
          </a:p>
          <a:p>
            <a:pPr indent="0" lvl="0" marL="0" rtl="0" algn="l">
              <a:spcBef>
                <a:spcPts val="0"/>
              </a:spcBef>
              <a:spcAft>
                <a:spcPts val="0"/>
              </a:spcAft>
              <a:buNone/>
            </a:pPr>
            <a:r>
              <a:t/>
            </a:r>
            <a:endParaRPr sz="2000">
              <a:solidFill>
                <a:schemeClr val="dk2"/>
              </a:solidFill>
              <a:latin typeface="Roboto"/>
              <a:ea typeface="Roboto"/>
              <a:cs typeface="Roboto"/>
              <a:sym typeface="Roboto"/>
            </a:endParaRPr>
          </a:p>
          <a:p>
            <a:pPr indent="0" lvl="0" marL="0" rtl="0" algn="l">
              <a:spcBef>
                <a:spcPts val="0"/>
              </a:spcBef>
              <a:spcAft>
                <a:spcPts val="0"/>
              </a:spcAft>
              <a:buNone/>
            </a:pPr>
            <a:r>
              <a:t/>
            </a:r>
            <a:endParaRPr>
              <a:solidFill>
                <a:schemeClr val="dk2"/>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3"/>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Wireframe Prototype</a:t>
            </a:r>
            <a:endParaRPr/>
          </a:p>
        </p:txBody>
      </p:sp>
      <p:pic>
        <p:nvPicPr>
          <p:cNvPr id="137" name="Google Shape;137;p23"/>
          <p:cNvPicPr preferRelativeResize="0"/>
          <p:nvPr/>
        </p:nvPicPr>
        <p:blipFill>
          <a:blip r:embed="rId3">
            <a:alphaModFix/>
          </a:blip>
          <a:stretch>
            <a:fillRect/>
          </a:stretch>
        </p:blipFill>
        <p:spPr>
          <a:xfrm>
            <a:off x="2331150" y="1438375"/>
            <a:ext cx="1142095" cy="3551002"/>
          </a:xfrm>
          <a:prstGeom prst="rect">
            <a:avLst/>
          </a:prstGeom>
          <a:noFill/>
          <a:ln>
            <a:noFill/>
          </a:ln>
        </p:spPr>
      </p:pic>
      <p:pic>
        <p:nvPicPr>
          <p:cNvPr id="138" name="Google Shape;138;p23"/>
          <p:cNvPicPr preferRelativeResize="0"/>
          <p:nvPr/>
        </p:nvPicPr>
        <p:blipFill>
          <a:blip r:embed="rId4">
            <a:alphaModFix/>
          </a:blip>
          <a:stretch>
            <a:fillRect/>
          </a:stretch>
        </p:blipFill>
        <p:spPr>
          <a:xfrm>
            <a:off x="5167750" y="1435513"/>
            <a:ext cx="1645150" cy="3556724"/>
          </a:xfrm>
          <a:prstGeom prst="rect">
            <a:avLst/>
          </a:prstGeom>
          <a:noFill/>
          <a:ln>
            <a:noFill/>
          </a:ln>
        </p:spPr>
      </p:pic>
      <p:pic>
        <p:nvPicPr>
          <p:cNvPr id="139" name="Google Shape;139;p23"/>
          <p:cNvPicPr preferRelativeResize="0"/>
          <p:nvPr/>
        </p:nvPicPr>
        <p:blipFill>
          <a:blip r:embed="rId5">
            <a:alphaModFix/>
          </a:blip>
          <a:stretch>
            <a:fillRect/>
          </a:stretch>
        </p:blipFill>
        <p:spPr>
          <a:xfrm>
            <a:off x="7089100" y="1435513"/>
            <a:ext cx="1645150" cy="3556724"/>
          </a:xfrm>
          <a:prstGeom prst="rect">
            <a:avLst/>
          </a:prstGeom>
          <a:noFill/>
          <a:ln>
            <a:noFill/>
          </a:ln>
        </p:spPr>
      </p:pic>
      <p:pic>
        <p:nvPicPr>
          <p:cNvPr id="140" name="Google Shape;140;p23"/>
          <p:cNvPicPr preferRelativeResize="0"/>
          <p:nvPr/>
        </p:nvPicPr>
        <p:blipFill>
          <a:blip r:embed="rId6">
            <a:alphaModFix/>
          </a:blip>
          <a:stretch>
            <a:fillRect/>
          </a:stretch>
        </p:blipFill>
        <p:spPr>
          <a:xfrm>
            <a:off x="452125" y="1458025"/>
            <a:ext cx="1645150" cy="3556776"/>
          </a:xfrm>
          <a:prstGeom prst="rect">
            <a:avLst/>
          </a:prstGeom>
          <a:noFill/>
          <a:ln>
            <a:noFill/>
          </a:ln>
        </p:spPr>
      </p:pic>
      <p:pic>
        <p:nvPicPr>
          <p:cNvPr id="141" name="Google Shape;141;p23"/>
          <p:cNvPicPr preferRelativeResize="0"/>
          <p:nvPr/>
        </p:nvPicPr>
        <p:blipFill>
          <a:blip r:embed="rId7">
            <a:alphaModFix/>
          </a:blip>
          <a:stretch>
            <a:fillRect/>
          </a:stretch>
        </p:blipFill>
        <p:spPr>
          <a:xfrm>
            <a:off x="3707125" y="1475033"/>
            <a:ext cx="1142100" cy="35227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Functional Prototype: iOS and Android</a:t>
            </a:r>
            <a:endParaRPr/>
          </a:p>
        </p:txBody>
      </p:sp>
      <p:pic>
        <p:nvPicPr>
          <p:cNvPr id="147" name="Google Shape;147;p24"/>
          <p:cNvPicPr preferRelativeResize="0"/>
          <p:nvPr/>
        </p:nvPicPr>
        <p:blipFill>
          <a:blip r:embed="rId3">
            <a:alphaModFix/>
          </a:blip>
          <a:stretch>
            <a:fillRect/>
          </a:stretch>
        </p:blipFill>
        <p:spPr>
          <a:xfrm>
            <a:off x="2065275" y="1296650"/>
            <a:ext cx="1728200" cy="3742122"/>
          </a:xfrm>
          <a:prstGeom prst="rect">
            <a:avLst/>
          </a:prstGeom>
          <a:noFill/>
          <a:ln>
            <a:noFill/>
          </a:ln>
        </p:spPr>
      </p:pic>
      <p:pic>
        <p:nvPicPr>
          <p:cNvPr id="148" name="Google Shape;148;p24"/>
          <p:cNvPicPr preferRelativeResize="0"/>
          <p:nvPr/>
        </p:nvPicPr>
        <p:blipFill>
          <a:blip r:embed="rId4">
            <a:alphaModFix/>
          </a:blip>
          <a:stretch>
            <a:fillRect/>
          </a:stretch>
        </p:blipFill>
        <p:spPr>
          <a:xfrm>
            <a:off x="4964825" y="1310675"/>
            <a:ext cx="1806848" cy="37140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Functional Prototype: Owner Dashboard</a:t>
            </a:r>
            <a:endParaRPr/>
          </a:p>
        </p:txBody>
      </p:sp>
      <p:sp>
        <p:nvSpPr>
          <p:cNvPr id="154" name="Google Shape;154;p25"/>
          <p:cNvSpPr txBox="1"/>
          <p:nvPr>
            <p:ph idx="1" type="body"/>
          </p:nvPr>
        </p:nvSpPr>
        <p:spPr>
          <a:xfrm>
            <a:off x="72825" y="1533025"/>
            <a:ext cx="3999900" cy="329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The first step in creating the functioning app was a making a back-end that the app communicates with to get data. Such handles some of the following tasks:</a:t>
            </a:r>
            <a:endParaRPr sz="1400"/>
          </a:p>
          <a:p>
            <a:pPr indent="-317500" lvl="0" marL="457200" rtl="0" algn="l">
              <a:spcBef>
                <a:spcPts val="1600"/>
              </a:spcBef>
              <a:spcAft>
                <a:spcPts val="0"/>
              </a:spcAft>
              <a:buSzPts val="1400"/>
              <a:buChar char="●"/>
            </a:pPr>
            <a:r>
              <a:rPr lang="en" sz="1400"/>
              <a:t>Storing user/session information</a:t>
            </a:r>
            <a:endParaRPr sz="1400"/>
          </a:p>
          <a:p>
            <a:pPr indent="-317500" lvl="0" marL="457200" rtl="0" algn="l">
              <a:spcBef>
                <a:spcPts val="0"/>
              </a:spcBef>
              <a:spcAft>
                <a:spcPts val="0"/>
              </a:spcAft>
              <a:buSzPts val="1400"/>
              <a:buChar char="●"/>
            </a:pPr>
            <a:r>
              <a:rPr lang="en" sz="1400"/>
              <a:t>Trip information</a:t>
            </a:r>
            <a:endParaRPr sz="1400"/>
          </a:p>
          <a:p>
            <a:pPr indent="-317500" lvl="0" marL="457200" rtl="0" algn="l">
              <a:spcBef>
                <a:spcPts val="0"/>
              </a:spcBef>
              <a:spcAft>
                <a:spcPts val="0"/>
              </a:spcAft>
              <a:buSzPts val="1400"/>
              <a:buChar char="●"/>
            </a:pPr>
            <a:r>
              <a:rPr lang="en" sz="1400"/>
              <a:t>Location data for users/tour guides</a:t>
            </a:r>
            <a:endParaRPr sz="1400"/>
          </a:p>
          <a:p>
            <a:pPr indent="-317500" lvl="0" marL="457200" rtl="0" algn="l">
              <a:spcBef>
                <a:spcPts val="0"/>
              </a:spcBef>
              <a:spcAft>
                <a:spcPts val="0"/>
              </a:spcAft>
              <a:buSzPts val="1400"/>
              <a:buChar char="●"/>
            </a:pPr>
            <a:r>
              <a:rPr lang="en" sz="1400"/>
              <a:t>Photos &amp; Media</a:t>
            </a:r>
            <a:endParaRPr sz="1400"/>
          </a:p>
          <a:p>
            <a:pPr indent="0" lvl="0" marL="0" rtl="0" algn="l">
              <a:spcBef>
                <a:spcPts val="1600"/>
              </a:spcBef>
              <a:spcAft>
                <a:spcPts val="1600"/>
              </a:spcAft>
              <a:buNone/>
            </a:pPr>
            <a:r>
              <a:rPr lang="en" sz="1400"/>
              <a:t>We call the dashboard “Voyager” - an homage to the great possibilities this system will allow our client to unlock.</a:t>
            </a:r>
            <a:endParaRPr sz="1400"/>
          </a:p>
        </p:txBody>
      </p:sp>
      <p:pic>
        <p:nvPicPr>
          <p:cNvPr id="155" name="Google Shape;155;p25"/>
          <p:cNvPicPr preferRelativeResize="0"/>
          <p:nvPr/>
        </p:nvPicPr>
        <p:blipFill>
          <a:blip r:embed="rId3">
            <a:alphaModFix/>
          </a:blip>
          <a:stretch>
            <a:fillRect/>
          </a:stretch>
        </p:blipFill>
        <p:spPr>
          <a:xfrm>
            <a:off x="4139725" y="1438349"/>
            <a:ext cx="4928150" cy="33884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Functional</a:t>
            </a:r>
            <a:r>
              <a:rPr lang="en" sz="2400"/>
              <a:t> Prototype</a:t>
            </a:r>
            <a:r>
              <a:rPr lang="en" sz="2400"/>
              <a:t>: Dashboard Example Pages</a:t>
            </a:r>
            <a:endParaRPr sz="2400"/>
          </a:p>
        </p:txBody>
      </p:sp>
      <p:pic>
        <p:nvPicPr>
          <p:cNvPr id="161" name="Google Shape;161;p26"/>
          <p:cNvPicPr preferRelativeResize="0"/>
          <p:nvPr/>
        </p:nvPicPr>
        <p:blipFill>
          <a:blip r:embed="rId3">
            <a:alphaModFix/>
          </a:blip>
          <a:stretch>
            <a:fillRect/>
          </a:stretch>
        </p:blipFill>
        <p:spPr>
          <a:xfrm>
            <a:off x="0" y="1295225"/>
            <a:ext cx="9143999" cy="3598294"/>
          </a:xfrm>
          <a:prstGeom prst="rect">
            <a:avLst/>
          </a:prstGeom>
          <a:noFill/>
          <a:ln>
            <a:noFill/>
          </a:ln>
        </p:spPr>
      </p:pic>
      <p:pic>
        <p:nvPicPr>
          <p:cNvPr id="162" name="Google Shape;162;p26"/>
          <p:cNvPicPr preferRelativeResize="0"/>
          <p:nvPr/>
        </p:nvPicPr>
        <p:blipFill>
          <a:blip r:embed="rId4">
            <a:alphaModFix/>
          </a:blip>
          <a:stretch>
            <a:fillRect/>
          </a:stretch>
        </p:blipFill>
        <p:spPr>
          <a:xfrm>
            <a:off x="0" y="1292568"/>
            <a:ext cx="9144001" cy="36036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7"/>
          <p:cNvSpPr txBox="1"/>
          <p:nvPr>
            <p:ph type="title"/>
          </p:nvPr>
        </p:nvSpPr>
        <p:spPr>
          <a:xfrm>
            <a:off x="291500" y="602250"/>
            <a:ext cx="8010900" cy="252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5000"/>
              <a:t>Functional App:</a:t>
            </a:r>
            <a:endParaRPr sz="5000"/>
          </a:p>
          <a:p>
            <a:pPr indent="0" lvl="0" marL="0" rtl="0" algn="l">
              <a:spcBef>
                <a:spcPts val="0"/>
              </a:spcBef>
              <a:spcAft>
                <a:spcPts val="0"/>
              </a:spcAft>
              <a:buNone/>
            </a:pPr>
            <a:r>
              <a:rPr lang="en" sz="5000"/>
              <a:t>Demo &amp; Walkthrough</a:t>
            </a:r>
            <a:endParaRPr sz="5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4"/>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Our Client</a:t>
            </a:r>
            <a:endParaRPr sz="3000"/>
          </a:p>
        </p:txBody>
      </p:sp>
      <p:sp>
        <p:nvSpPr>
          <p:cNvPr id="71" name="Google Shape;71;p14"/>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Champlain Tours</a:t>
            </a:r>
            <a:endParaRPr sz="2000"/>
          </a:p>
          <a:p>
            <a:pPr indent="-317500" lvl="0" marL="457200" rtl="0" algn="l">
              <a:lnSpc>
                <a:spcPct val="150000"/>
              </a:lnSpc>
              <a:spcBef>
                <a:spcPts val="1600"/>
              </a:spcBef>
              <a:spcAft>
                <a:spcPts val="0"/>
              </a:spcAft>
              <a:buSzPts val="1400"/>
              <a:buChar char="●"/>
            </a:pPr>
            <a:r>
              <a:rPr lang="en" sz="1400"/>
              <a:t>Owner and operator Keith Neil</a:t>
            </a:r>
            <a:endParaRPr sz="1400"/>
          </a:p>
          <a:p>
            <a:pPr indent="-317500" lvl="0" marL="457200" rtl="0" algn="l">
              <a:lnSpc>
                <a:spcPct val="150000"/>
              </a:lnSpc>
              <a:spcBef>
                <a:spcPts val="0"/>
              </a:spcBef>
              <a:spcAft>
                <a:spcPts val="0"/>
              </a:spcAft>
              <a:buSzPts val="1400"/>
              <a:buChar char="●"/>
            </a:pPr>
            <a:r>
              <a:rPr lang="en" sz="1400"/>
              <a:t>A travel agency </a:t>
            </a:r>
            <a:endParaRPr sz="1400"/>
          </a:p>
          <a:p>
            <a:pPr indent="-317500" lvl="0" marL="457200" rtl="0" algn="l">
              <a:lnSpc>
                <a:spcPct val="150000"/>
              </a:lnSpc>
              <a:spcBef>
                <a:spcPts val="0"/>
              </a:spcBef>
              <a:spcAft>
                <a:spcPts val="0"/>
              </a:spcAft>
              <a:buSzPts val="1400"/>
              <a:buChar char="●"/>
            </a:pPr>
            <a:r>
              <a:rPr lang="en" sz="1400"/>
              <a:t>Located in Burlington, Vermont</a:t>
            </a:r>
            <a:endParaRPr sz="1400"/>
          </a:p>
          <a:p>
            <a:pPr indent="-317500" lvl="0" marL="457200" rtl="0" algn="l">
              <a:lnSpc>
                <a:spcPct val="150000"/>
              </a:lnSpc>
              <a:spcBef>
                <a:spcPts val="0"/>
              </a:spcBef>
              <a:spcAft>
                <a:spcPts val="0"/>
              </a:spcAft>
              <a:buSzPts val="1400"/>
              <a:buChar char="●"/>
            </a:pPr>
            <a:r>
              <a:rPr lang="en" sz="1400"/>
              <a:t>Focus on providing stress-free global travel experiences</a:t>
            </a:r>
            <a:endParaRPr sz="1400"/>
          </a:p>
          <a:p>
            <a:pPr indent="-317500" lvl="0" marL="457200" rtl="0" algn="l">
              <a:lnSpc>
                <a:spcPct val="150000"/>
              </a:lnSpc>
              <a:spcBef>
                <a:spcPts val="0"/>
              </a:spcBef>
              <a:spcAft>
                <a:spcPts val="0"/>
              </a:spcAft>
              <a:buSzPts val="1400"/>
              <a:buChar char="●"/>
            </a:pPr>
            <a:r>
              <a:rPr lang="en" sz="1400"/>
              <a:t>Single day trips and multi-day vacation experiences</a:t>
            </a:r>
            <a:endParaRPr sz="1400"/>
          </a:p>
          <a:p>
            <a:pPr indent="-317500" lvl="0" marL="457200" rtl="0" algn="l">
              <a:lnSpc>
                <a:spcPct val="150000"/>
              </a:lnSpc>
              <a:spcBef>
                <a:spcPts val="0"/>
              </a:spcBef>
              <a:spcAft>
                <a:spcPts val="0"/>
              </a:spcAft>
              <a:buSzPts val="1400"/>
              <a:buChar char="●"/>
            </a:pPr>
            <a:r>
              <a:rPr lang="en" sz="1400"/>
              <a:t>Trips range from exotic vacation experiences to philanthropic service trips</a:t>
            </a:r>
            <a:endParaRPr sz="1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Teams Overview</a:t>
            </a:r>
            <a:endParaRPr/>
          </a:p>
        </p:txBody>
      </p:sp>
      <p:sp>
        <p:nvSpPr>
          <p:cNvPr id="77" name="Google Shape;77;p15"/>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App Development Team</a:t>
            </a:r>
            <a:endParaRPr sz="1800"/>
          </a:p>
          <a:p>
            <a:pPr indent="-311150" lvl="0" marL="457200" rtl="0" algn="l">
              <a:spcBef>
                <a:spcPts val="1600"/>
              </a:spcBef>
              <a:spcAft>
                <a:spcPts val="0"/>
              </a:spcAft>
              <a:buSzPts val="1300"/>
              <a:buChar char="●"/>
            </a:pPr>
            <a:r>
              <a:rPr lang="en"/>
              <a:t>Quintin Barrette</a:t>
            </a:r>
            <a:endParaRPr/>
          </a:p>
          <a:p>
            <a:pPr indent="-311150" lvl="0" marL="457200" rtl="0" algn="l">
              <a:spcBef>
                <a:spcPts val="0"/>
              </a:spcBef>
              <a:spcAft>
                <a:spcPts val="0"/>
              </a:spcAft>
              <a:buSzPts val="1300"/>
              <a:buChar char="●"/>
            </a:pPr>
            <a:r>
              <a:rPr lang="en"/>
              <a:t>Matt Ellison</a:t>
            </a:r>
            <a:endParaRPr/>
          </a:p>
          <a:p>
            <a:pPr indent="-311150" lvl="0" marL="457200" rtl="0" algn="l">
              <a:spcBef>
                <a:spcPts val="0"/>
              </a:spcBef>
              <a:spcAft>
                <a:spcPts val="0"/>
              </a:spcAft>
              <a:buSzPts val="1300"/>
              <a:buChar char="●"/>
            </a:pPr>
            <a:r>
              <a:rPr lang="en"/>
              <a:t>E Fraire</a:t>
            </a:r>
            <a:endParaRPr/>
          </a:p>
          <a:p>
            <a:pPr indent="-311150" lvl="0" marL="457200" rtl="0" algn="l">
              <a:spcBef>
                <a:spcPts val="0"/>
              </a:spcBef>
              <a:spcAft>
                <a:spcPts val="0"/>
              </a:spcAft>
              <a:buSzPts val="1300"/>
              <a:buChar char="●"/>
            </a:pPr>
            <a:r>
              <a:rPr lang="en"/>
              <a:t>Brendan Gingras</a:t>
            </a:r>
            <a:endParaRPr/>
          </a:p>
          <a:p>
            <a:pPr indent="-311150" lvl="0" marL="457200" rtl="0" algn="l">
              <a:spcBef>
                <a:spcPts val="0"/>
              </a:spcBef>
              <a:spcAft>
                <a:spcPts val="0"/>
              </a:spcAft>
              <a:buSzPts val="1300"/>
              <a:buChar char="●"/>
            </a:pPr>
            <a:r>
              <a:rPr lang="en"/>
              <a:t>Justin Karpan-Lowman</a:t>
            </a:r>
            <a:endParaRPr/>
          </a:p>
          <a:p>
            <a:pPr indent="0" lvl="0" marL="0" rtl="0" algn="l">
              <a:spcBef>
                <a:spcPts val="1600"/>
              </a:spcBef>
              <a:spcAft>
                <a:spcPts val="0"/>
              </a:spcAft>
              <a:buNone/>
            </a:pPr>
            <a:r>
              <a:rPr lang="en" sz="1800"/>
              <a:t>SEO Team</a:t>
            </a:r>
            <a:endParaRPr sz="1800"/>
          </a:p>
          <a:p>
            <a:pPr indent="-311150" lvl="0" marL="457200" rtl="0" algn="l">
              <a:spcBef>
                <a:spcPts val="1600"/>
              </a:spcBef>
              <a:spcAft>
                <a:spcPts val="0"/>
              </a:spcAft>
              <a:buSzPts val="1300"/>
              <a:buChar char="●"/>
            </a:pPr>
            <a:r>
              <a:rPr lang="en"/>
              <a:t>Mauricio Aquino</a:t>
            </a:r>
            <a:endParaRPr/>
          </a:p>
          <a:p>
            <a:pPr indent="-311150" lvl="0" marL="457200" rtl="0" algn="l">
              <a:spcBef>
                <a:spcPts val="0"/>
              </a:spcBef>
              <a:spcAft>
                <a:spcPts val="0"/>
              </a:spcAft>
              <a:buSzPts val="1300"/>
              <a:buChar char="●"/>
            </a:pPr>
            <a:r>
              <a:rPr lang="en"/>
              <a:t>Swan Garcia</a:t>
            </a:r>
            <a:endParaRPr/>
          </a:p>
          <a:p>
            <a:pPr indent="-311150" lvl="0" marL="457200" rtl="0" algn="l">
              <a:spcBef>
                <a:spcPts val="0"/>
              </a:spcBef>
              <a:spcAft>
                <a:spcPts val="0"/>
              </a:spcAft>
              <a:buSzPts val="1300"/>
              <a:buChar char="●"/>
            </a:pPr>
            <a:r>
              <a:rPr lang="en"/>
              <a:t>Sam Layton</a:t>
            </a:r>
            <a:endParaRPr/>
          </a:p>
          <a:p>
            <a:pPr indent="-311150" lvl="0" marL="457200" rtl="0" algn="l">
              <a:spcBef>
                <a:spcPts val="0"/>
              </a:spcBef>
              <a:spcAft>
                <a:spcPts val="0"/>
              </a:spcAft>
              <a:buSzPts val="1300"/>
              <a:buChar char="●"/>
            </a:pPr>
            <a:r>
              <a:rPr lang="en"/>
              <a:t>Tai Martinez</a:t>
            </a:r>
            <a:endParaRPr/>
          </a:p>
          <a:p>
            <a:pPr indent="-311150" lvl="0" marL="457200" rtl="0" algn="l">
              <a:spcBef>
                <a:spcPts val="0"/>
              </a:spcBef>
              <a:spcAft>
                <a:spcPts val="0"/>
              </a:spcAft>
              <a:buSzPts val="1300"/>
              <a:buChar char="●"/>
            </a:pPr>
            <a:r>
              <a:rPr lang="en"/>
              <a:t>Gavin Urban</a:t>
            </a:r>
            <a:endParaRPr/>
          </a:p>
          <a:p>
            <a:pPr indent="0" lvl="0" marL="0" rtl="0" algn="l">
              <a:spcBef>
                <a:spcPts val="1600"/>
              </a:spcBef>
              <a:spcAft>
                <a:spcPts val="1600"/>
              </a:spcAft>
              <a:buNone/>
            </a:pPr>
            <a:r>
              <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Goals: SEO Team</a:t>
            </a:r>
            <a:endParaRPr/>
          </a:p>
        </p:txBody>
      </p:sp>
      <p:sp>
        <p:nvSpPr>
          <p:cNvPr id="83" name="Google Shape;83;p16"/>
          <p:cNvSpPr txBox="1"/>
          <p:nvPr/>
        </p:nvSpPr>
        <p:spPr>
          <a:xfrm>
            <a:off x="311725" y="1216825"/>
            <a:ext cx="8520600" cy="3560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chemeClr val="dk2"/>
                </a:solidFill>
                <a:latin typeface="Roboto"/>
                <a:ea typeface="Roboto"/>
                <a:cs typeface="Roboto"/>
                <a:sym typeface="Roboto"/>
              </a:rPr>
              <a:t>Vision</a:t>
            </a:r>
            <a:endParaRPr sz="1800">
              <a:solidFill>
                <a:schemeClr val="dk2"/>
              </a:solidFill>
              <a:latin typeface="Roboto"/>
              <a:ea typeface="Roboto"/>
              <a:cs typeface="Roboto"/>
              <a:sym typeface="Roboto"/>
            </a:endParaRPr>
          </a:p>
          <a:p>
            <a:pPr indent="-317500" lvl="0" marL="457200" rtl="0" algn="l">
              <a:lnSpc>
                <a:spcPct val="150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Grow the company by increasing web presence </a:t>
            </a:r>
            <a:endParaRPr>
              <a:solidFill>
                <a:schemeClr val="dk2"/>
              </a:solidFill>
              <a:latin typeface="Roboto"/>
              <a:ea typeface="Roboto"/>
              <a:cs typeface="Roboto"/>
              <a:sym typeface="Roboto"/>
            </a:endParaRPr>
          </a:p>
          <a:p>
            <a:pPr indent="-317500" lvl="0" marL="457200" rtl="0" algn="l">
              <a:lnSpc>
                <a:spcPct val="150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Optimize SEO through social media and marketing </a:t>
            </a:r>
            <a:endParaRPr>
              <a:solidFill>
                <a:schemeClr val="dk2"/>
              </a:solidFill>
              <a:latin typeface="Roboto"/>
              <a:ea typeface="Roboto"/>
              <a:cs typeface="Roboto"/>
              <a:sym typeface="Roboto"/>
            </a:endParaRPr>
          </a:p>
          <a:p>
            <a:pPr indent="0" lvl="0" marL="0" rtl="0" algn="l">
              <a:lnSpc>
                <a:spcPct val="150000"/>
              </a:lnSpc>
              <a:spcBef>
                <a:spcPts val="0"/>
              </a:spcBef>
              <a:spcAft>
                <a:spcPts val="0"/>
              </a:spcAft>
              <a:buNone/>
            </a:pPr>
            <a:r>
              <a:rPr lang="en" sz="1800">
                <a:solidFill>
                  <a:schemeClr val="dk2"/>
                </a:solidFill>
                <a:latin typeface="Roboto"/>
                <a:ea typeface="Roboto"/>
                <a:cs typeface="Roboto"/>
                <a:sym typeface="Roboto"/>
              </a:rPr>
              <a:t>Deliverables</a:t>
            </a:r>
            <a:endParaRPr sz="1800">
              <a:solidFill>
                <a:schemeClr val="dk2"/>
              </a:solidFill>
              <a:latin typeface="Roboto"/>
              <a:ea typeface="Roboto"/>
              <a:cs typeface="Roboto"/>
              <a:sym typeface="Roboto"/>
            </a:endParaRPr>
          </a:p>
          <a:p>
            <a:pPr indent="-317500" lvl="0" marL="457200" rtl="0" algn="l">
              <a:lnSpc>
                <a:spcPct val="150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Research</a:t>
            </a:r>
            <a:endParaRPr>
              <a:solidFill>
                <a:schemeClr val="dk2"/>
              </a:solidFill>
              <a:latin typeface="Roboto"/>
              <a:ea typeface="Roboto"/>
              <a:cs typeface="Roboto"/>
              <a:sym typeface="Roboto"/>
            </a:endParaRPr>
          </a:p>
          <a:p>
            <a:pPr indent="-317500" lvl="0" marL="457200" rtl="0" algn="l">
              <a:lnSpc>
                <a:spcPct val="150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Facebook community pages </a:t>
            </a:r>
            <a:endParaRPr>
              <a:solidFill>
                <a:schemeClr val="dk2"/>
              </a:solidFill>
              <a:latin typeface="Roboto"/>
              <a:ea typeface="Roboto"/>
              <a:cs typeface="Roboto"/>
              <a:sym typeface="Roboto"/>
            </a:endParaRPr>
          </a:p>
          <a:p>
            <a:pPr indent="-317500" lvl="0" marL="457200" rtl="0" algn="l">
              <a:lnSpc>
                <a:spcPct val="150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Slogans</a:t>
            </a:r>
            <a:endParaRPr>
              <a:solidFill>
                <a:schemeClr val="dk2"/>
              </a:solidFill>
              <a:latin typeface="Roboto"/>
              <a:ea typeface="Roboto"/>
              <a:cs typeface="Roboto"/>
              <a:sym typeface="Roboto"/>
            </a:endParaRPr>
          </a:p>
          <a:p>
            <a:pPr indent="-317500" lvl="0" marL="457200" rtl="0" algn="l">
              <a:lnSpc>
                <a:spcPct val="150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Automated posting account using Buffer</a:t>
            </a:r>
            <a:endParaRPr>
              <a:solidFill>
                <a:schemeClr val="dk2"/>
              </a:solidFill>
              <a:latin typeface="Roboto"/>
              <a:ea typeface="Roboto"/>
              <a:cs typeface="Roboto"/>
              <a:sym typeface="Roboto"/>
            </a:endParaRPr>
          </a:p>
          <a:p>
            <a:pPr indent="-317500" lvl="0" marL="457200" rtl="0" algn="l">
              <a:lnSpc>
                <a:spcPct val="150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Social Media: Example Posts, How-To Guides </a:t>
            </a:r>
            <a:endParaRPr>
              <a:solidFill>
                <a:schemeClr val="dk2"/>
              </a:solidFill>
              <a:latin typeface="Roboto"/>
              <a:ea typeface="Roboto"/>
              <a:cs typeface="Roboto"/>
              <a:sym typeface="Roboto"/>
            </a:endParaRPr>
          </a:p>
          <a:p>
            <a:pPr indent="-317500" lvl="0" marL="457200" rtl="0" algn="l">
              <a:lnSpc>
                <a:spcPct val="150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Advertisements: Specific trips, specific customers, general advertisements</a:t>
            </a:r>
            <a:endParaRPr>
              <a:solidFill>
                <a:schemeClr val="dk2"/>
              </a:solidFill>
              <a:latin typeface="Roboto"/>
              <a:ea typeface="Roboto"/>
              <a:cs typeface="Roboto"/>
              <a:sym typeface="Roboto"/>
            </a:endParaRPr>
          </a:p>
          <a:p>
            <a:pPr indent="-317500" lvl="0" marL="457200" rtl="0" algn="l">
              <a:lnSpc>
                <a:spcPct val="150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Logos: App and Company </a:t>
            </a:r>
            <a:endParaRPr>
              <a:solidFill>
                <a:schemeClr val="dk2"/>
              </a:solidFill>
              <a:latin typeface="Roboto"/>
              <a:ea typeface="Roboto"/>
              <a:cs typeface="Roboto"/>
              <a:sym typeface="Roboto"/>
            </a:endParaRPr>
          </a:p>
          <a:p>
            <a:pPr indent="0" lvl="0" marL="0" rtl="0" algn="l">
              <a:spcBef>
                <a:spcPts val="0"/>
              </a:spcBef>
              <a:spcAft>
                <a:spcPts val="0"/>
              </a:spcAft>
              <a:buNone/>
            </a:pPr>
            <a:r>
              <a:t/>
            </a:r>
            <a:endParaRPr sz="2000">
              <a:solidFill>
                <a:schemeClr val="dk2"/>
              </a:solidFill>
              <a:latin typeface="Roboto"/>
              <a:ea typeface="Roboto"/>
              <a:cs typeface="Roboto"/>
              <a:sym typeface="Roboto"/>
            </a:endParaRPr>
          </a:p>
          <a:p>
            <a:pPr indent="0" lvl="0" marL="0" rtl="0" algn="l">
              <a:spcBef>
                <a:spcPts val="0"/>
              </a:spcBef>
              <a:spcAft>
                <a:spcPts val="0"/>
              </a:spcAft>
              <a:buNone/>
            </a:pPr>
            <a:r>
              <a:t/>
            </a:r>
            <a:endParaRPr>
              <a:solidFill>
                <a:schemeClr val="dk2"/>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7"/>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Automated Posts</a:t>
            </a:r>
            <a:endParaRPr/>
          </a:p>
        </p:txBody>
      </p:sp>
      <p:pic>
        <p:nvPicPr>
          <p:cNvPr id="89" name="Google Shape;89;p17"/>
          <p:cNvPicPr preferRelativeResize="0"/>
          <p:nvPr/>
        </p:nvPicPr>
        <p:blipFill>
          <a:blip r:embed="rId3">
            <a:alphaModFix/>
          </a:blip>
          <a:stretch>
            <a:fillRect/>
          </a:stretch>
        </p:blipFill>
        <p:spPr>
          <a:xfrm>
            <a:off x="4008425" y="4320575"/>
            <a:ext cx="2297775" cy="822925"/>
          </a:xfrm>
          <a:prstGeom prst="rect">
            <a:avLst/>
          </a:prstGeom>
          <a:noFill/>
          <a:ln>
            <a:noFill/>
          </a:ln>
        </p:spPr>
      </p:pic>
      <p:pic>
        <p:nvPicPr>
          <p:cNvPr id="90" name="Google Shape;90;p17"/>
          <p:cNvPicPr preferRelativeResize="0"/>
          <p:nvPr/>
        </p:nvPicPr>
        <p:blipFill>
          <a:blip r:embed="rId4">
            <a:alphaModFix/>
          </a:blip>
          <a:stretch>
            <a:fillRect/>
          </a:stretch>
        </p:blipFill>
        <p:spPr>
          <a:xfrm>
            <a:off x="133675" y="1305100"/>
            <a:ext cx="3874750" cy="3714075"/>
          </a:xfrm>
          <a:prstGeom prst="rect">
            <a:avLst/>
          </a:prstGeom>
          <a:noFill/>
          <a:ln>
            <a:noFill/>
          </a:ln>
        </p:spPr>
      </p:pic>
      <p:pic>
        <p:nvPicPr>
          <p:cNvPr id="91" name="Google Shape;91;p17"/>
          <p:cNvPicPr preferRelativeResize="0"/>
          <p:nvPr/>
        </p:nvPicPr>
        <p:blipFill>
          <a:blip r:embed="rId5">
            <a:alphaModFix/>
          </a:blip>
          <a:stretch>
            <a:fillRect/>
          </a:stretch>
        </p:blipFill>
        <p:spPr>
          <a:xfrm>
            <a:off x="6293776" y="83362"/>
            <a:ext cx="2798375" cy="4976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Social Media</a:t>
            </a:r>
            <a:endParaRPr/>
          </a:p>
        </p:txBody>
      </p:sp>
      <p:sp>
        <p:nvSpPr>
          <p:cNvPr id="97" name="Google Shape;97;p18"/>
          <p:cNvSpPr txBox="1"/>
          <p:nvPr>
            <p:ph idx="1" type="body"/>
          </p:nvPr>
        </p:nvSpPr>
        <p:spPr>
          <a:xfrm>
            <a:off x="311700" y="1505700"/>
            <a:ext cx="3999900" cy="30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t>How to Guides:</a:t>
            </a:r>
            <a:endParaRPr b="1" u="sng"/>
          </a:p>
          <a:p>
            <a:pPr indent="0" lvl="0" marL="0" rtl="0" algn="l">
              <a:spcBef>
                <a:spcPts val="1600"/>
              </a:spcBef>
              <a:spcAft>
                <a:spcPts val="0"/>
              </a:spcAft>
              <a:buNone/>
            </a:pPr>
            <a:r>
              <a:rPr lang="en"/>
              <a:t>Step by step guides</a:t>
            </a:r>
            <a:endParaRPr/>
          </a:p>
          <a:p>
            <a:pPr indent="0" lvl="0" marL="0" rtl="0" algn="l">
              <a:spcBef>
                <a:spcPts val="1600"/>
              </a:spcBef>
              <a:spcAft>
                <a:spcPts val="0"/>
              </a:spcAft>
              <a:buNone/>
            </a:pPr>
            <a:r>
              <a:rPr lang="en"/>
              <a:t>Best times/days to publish posts on each account</a:t>
            </a:r>
            <a:endParaRPr/>
          </a:p>
          <a:p>
            <a:pPr indent="0" lvl="0" marL="0" rtl="0" algn="l">
              <a:spcBef>
                <a:spcPts val="1600"/>
              </a:spcBef>
              <a:spcAft>
                <a:spcPts val="0"/>
              </a:spcAft>
              <a:buNone/>
            </a:pPr>
            <a:r>
              <a:rPr lang="en"/>
              <a:t>How to receive more interactions on posts</a:t>
            </a:r>
            <a:endParaRPr/>
          </a:p>
          <a:p>
            <a:pPr indent="0" lvl="0" marL="0" rtl="0" algn="l">
              <a:spcBef>
                <a:spcPts val="1600"/>
              </a:spcBef>
              <a:spcAft>
                <a:spcPts val="1600"/>
              </a:spcAft>
              <a:buNone/>
            </a:pPr>
            <a:r>
              <a:t/>
            </a:r>
            <a:endParaRPr/>
          </a:p>
        </p:txBody>
      </p:sp>
      <p:sp>
        <p:nvSpPr>
          <p:cNvPr id="98" name="Google Shape;98;p18"/>
          <p:cNvSpPr txBox="1"/>
          <p:nvPr>
            <p:ph idx="2" type="body"/>
          </p:nvPr>
        </p:nvSpPr>
        <p:spPr>
          <a:xfrm>
            <a:off x="4832400" y="1505700"/>
            <a:ext cx="3999900" cy="30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t>Example Posts:</a:t>
            </a:r>
            <a:endParaRPr b="1" u="sng"/>
          </a:p>
          <a:p>
            <a:pPr indent="0" lvl="0" marL="0" rtl="0" algn="l">
              <a:spcBef>
                <a:spcPts val="1600"/>
              </a:spcBef>
              <a:spcAft>
                <a:spcPts val="0"/>
              </a:spcAft>
              <a:buNone/>
            </a:pPr>
            <a:r>
              <a:t/>
            </a:r>
            <a:endParaRPr b="1" u="sng"/>
          </a:p>
          <a:p>
            <a:pPr indent="0" lvl="0" marL="0" rtl="0" algn="l">
              <a:spcBef>
                <a:spcPts val="1600"/>
              </a:spcBef>
              <a:spcAft>
                <a:spcPts val="1600"/>
              </a:spcAft>
              <a:buNone/>
            </a:pPr>
            <a:r>
              <a:t/>
            </a:r>
            <a:endParaRPr/>
          </a:p>
        </p:txBody>
      </p:sp>
      <p:pic>
        <p:nvPicPr>
          <p:cNvPr id="99" name="Google Shape;99;p18"/>
          <p:cNvPicPr preferRelativeResize="0"/>
          <p:nvPr/>
        </p:nvPicPr>
        <p:blipFill>
          <a:blip r:embed="rId3">
            <a:alphaModFix/>
          </a:blip>
          <a:stretch>
            <a:fillRect/>
          </a:stretch>
        </p:blipFill>
        <p:spPr>
          <a:xfrm>
            <a:off x="4387806" y="1893225"/>
            <a:ext cx="1824119" cy="3076200"/>
          </a:xfrm>
          <a:prstGeom prst="rect">
            <a:avLst/>
          </a:prstGeom>
          <a:noFill/>
          <a:ln>
            <a:noFill/>
          </a:ln>
        </p:spPr>
      </p:pic>
      <p:pic>
        <p:nvPicPr>
          <p:cNvPr id="100" name="Google Shape;100;p18"/>
          <p:cNvPicPr preferRelativeResize="0"/>
          <p:nvPr/>
        </p:nvPicPr>
        <p:blipFill>
          <a:blip r:embed="rId4">
            <a:alphaModFix/>
          </a:blip>
          <a:stretch>
            <a:fillRect/>
          </a:stretch>
        </p:blipFill>
        <p:spPr>
          <a:xfrm>
            <a:off x="6423425" y="2190438"/>
            <a:ext cx="2561274" cy="2316325"/>
          </a:xfrm>
          <a:prstGeom prst="rect">
            <a:avLst/>
          </a:prstGeom>
          <a:noFill/>
          <a:ln>
            <a:noFill/>
          </a:ln>
        </p:spPr>
      </p:pic>
      <p:cxnSp>
        <p:nvCxnSpPr>
          <p:cNvPr id="101" name="Google Shape;101;p18"/>
          <p:cNvCxnSpPr/>
          <p:nvPr/>
        </p:nvCxnSpPr>
        <p:spPr>
          <a:xfrm>
            <a:off x="4176525" y="1452600"/>
            <a:ext cx="10200" cy="35388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Advertisements </a:t>
            </a:r>
            <a:endParaRPr/>
          </a:p>
        </p:txBody>
      </p:sp>
      <p:pic>
        <p:nvPicPr>
          <p:cNvPr id="107" name="Google Shape;107;p19"/>
          <p:cNvPicPr preferRelativeResize="0"/>
          <p:nvPr/>
        </p:nvPicPr>
        <p:blipFill rotWithShape="1">
          <a:blip r:embed="rId3">
            <a:alphaModFix/>
          </a:blip>
          <a:srcRect b="17607" l="0" r="0" t="0"/>
          <a:stretch/>
        </p:blipFill>
        <p:spPr>
          <a:xfrm>
            <a:off x="152050" y="1417150"/>
            <a:ext cx="2322750" cy="3401351"/>
          </a:xfrm>
          <a:prstGeom prst="rect">
            <a:avLst/>
          </a:prstGeom>
          <a:noFill/>
          <a:ln>
            <a:noFill/>
          </a:ln>
        </p:spPr>
      </p:pic>
      <p:pic>
        <p:nvPicPr>
          <p:cNvPr id="108" name="Google Shape;108;p19"/>
          <p:cNvPicPr preferRelativeResize="0"/>
          <p:nvPr/>
        </p:nvPicPr>
        <p:blipFill>
          <a:blip r:embed="rId4">
            <a:alphaModFix/>
          </a:blip>
          <a:stretch>
            <a:fillRect/>
          </a:stretch>
        </p:blipFill>
        <p:spPr>
          <a:xfrm>
            <a:off x="2592110" y="2051900"/>
            <a:ext cx="3800150" cy="2137559"/>
          </a:xfrm>
          <a:prstGeom prst="rect">
            <a:avLst/>
          </a:prstGeom>
          <a:noFill/>
          <a:ln>
            <a:noFill/>
          </a:ln>
        </p:spPr>
      </p:pic>
      <p:pic>
        <p:nvPicPr>
          <p:cNvPr id="109" name="Google Shape;109;p19"/>
          <p:cNvPicPr preferRelativeResize="0"/>
          <p:nvPr/>
        </p:nvPicPr>
        <p:blipFill rotWithShape="1">
          <a:blip r:embed="rId5">
            <a:alphaModFix/>
          </a:blip>
          <a:srcRect b="27933" l="0" r="0" t="0"/>
          <a:stretch/>
        </p:blipFill>
        <p:spPr>
          <a:xfrm>
            <a:off x="6509575" y="1391000"/>
            <a:ext cx="2322751" cy="345934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0"/>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Targeted </a:t>
            </a:r>
            <a:r>
              <a:rPr lang="en"/>
              <a:t>Advertisements</a:t>
            </a:r>
            <a:r>
              <a:rPr lang="en"/>
              <a:t> </a:t>
            </a:r>
            <a:endParaRPr/>
          </a:p>
        </p:txBody>
      </p:sp>
      <p:pic>
        <p:nvPicPr>
          <p:cNvPr id="115" name="Google Shape;115;p20"/>
          <p:cNvPicPr preferRelativeResize="0"/>
          <p:nvPr/>
        </p:nvPicPr>
        <p:blipFill>
          <a:blip r:embed="rId3">
            <a:alphaModFix/>
          </a:blip>
          <a:stretch>
            <a:fillRect/>
          </a:stretch>
        </p:blipFill>
        <p:spPr>
          <a:xfrm>
            <a:off x="311725" y="1650888"/>
            <a:ext cx="3879074" cy="2169950"/>
          </a:xfrm>
          <a:prstGeom prst="rect">
            <a:avLst/>
          </a:prstGeom>
          <a:noFill/>
          <a:ln>
            <a:noFill/>
          </a:ln>
        </p:spPr>
      </p:pic>
      <p:pic>
        <p:nvPicPr>
          <p:cNvPr id="116" name="Google Shape;116;p20"/>
          <p:cNvPicPr preferRelativeResize="0"/>
          <p:nvPr/>
        </p:nvPicPr>
        <p:blipFill>
          <a:blip r:embed="rId4">
            <a:alphaModFix/>
          </a:blip>
          <a:stretch>
            <a:fillRect/>
          </a:stretch>
        </p:blipFill>
        <p:spPr>
          <a:xfrm>
            <a:off x="4572000" y="1646225"/>
            <a:ext cx="3879077" cy="217927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Logos</a:t>
            </a:r>
            <a:endParaRPr/>
          </a:p>
        </p:txBody>
      </p:sp>
      <p:sp>
        <p:nvSpPr>
          <p:cNvPr id="122" name="Google Shape;122;p21"/>
          <p:cNvSpPr txBox="1"/>
          <p:nvPr/>
        </p:nvSpPr>
        <p:spPr>
          <a:xfrm>
            <a:off x="780150" y="1384300"/>
            <a:ext cx="2503800" cy="40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Company Logo</a:t>
            </a:r>
            <a:endParaRPr/>
          </a:p>
        </p:txBody>
      </p:sp>
      <p:sp>
        <p:nvSpPr>
          <p:cNvPr id="123" name="Google Shape;123;p21"/>
          <p:cNvSpPr txBox="1"/>
          <p:nvPr/>
        </p:nvSpPr>
        <p:spPr>
          <a:xfrm>
            <a:off x="5270500" y="1350700"/>
            <a:ext cx="3129600" cy="47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App Icon Logo</a:t>
            </a:r>
            <a:endParaRPr/>
          </a:p>
        </p:txBody>
      </p:sp>
      <p:pic>
        <p:nvPicPr>
          <p:cNvPr id="124" name="Google Shape;124;p21"/>
          <p:cNvPicPr preferRelativeResize="0"/>
          <p:nvPr/>
        </p:nvPicPr>
        <p:blipFill>
          <a:blip r:embed="rId3">
            <a:alphaModFix/>
          </a:blip>
          <a:stretch>
            <a:fillRect/>
          </a:stretch>
        </p:blipFill>
        <p:spPr>
          <a:xfrm>
            <a:off x="5175275" y="1698225"/>
            <a:ext cx="3402199" cy="3402199"/>
          </a:xfrm>
          <a:prstGeom prst="rect">
            <a:avLst/>
          </a:prstGeom>
          <a:noFill/>
          <a:ln>
            <a:noFill/>
          </a:ln>
        </p:spPr>
      </p:pic>
      <p:pic>
        <p:nvPicPr>
          <p:cNvPr id="125" name="Google Shape;125;p21"/>
          <p:cNvPicPr preferRelativeResize="0"/>
          <p:nvPr/>
        </p:nvPicPr>
        <p:blipFill>
          <a:blip r:embed="rId4">
            <a:alphaModFix/>
          </a:blip>
          <a:stretch>
            <a:fillRect/>
          </a:stretch>
        </p:blipFill>
        <p:spPr>
          <a:xfrm>
            <a:off x="506600" y="1698225"/>
            <a:ext cx="3263002" cy="32630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